
<file path=[Content_Types].xml><?xml version="1.0" encoding="utf-8"?>
<Types xmlns="http://schemas.openxmlformats.org/package/2006/content-types">
  <Override PartName="/ppt/slides/slide12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30.xml" ContentType="application/vnd.openxmlformats-officedocument.presentationml.slide+xml"/>
  <Override PartName="/ppt/slides/slide35.xml" ContentType="application/vnd.openxmlformats-officedocument.presentationml.slide+xml"/>
  <Override PartName="/ppt/slides/slide42.xml" ContentType="application/vnd.openxmlformats-officedocument.presentationml.slide+xml"/>
  <Override PartName="/ppt/slides/slide36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slides/slide25.xml" ContentType="application/vnd.openxmlformats-officedocument.presentationml.slide+xml"/>
  <Override PartName="/ppt/slides/slide13.xml" ContentType="application/vnd.openxmlformats-officedocument.presentationml.slide+xml"/>
  <Override PartName="/ppt/slides/slide40.xml" ContentType="application/vnd.openxmlformats-officedocument.presentationml.slide+xml"/>
  <Override PartName="/ppt/slides/slide14.xml" ContentType="application/vnd.openxmlformats-officedocument.presentationml.slide+xml"/>
  <Override PartName="/ppt/slides/slide34.xml" ContentType="application/vnd.openxmlformats-officedocument.presentationml.slide+xml"/>
  <Override PartName="/ppt/slides/slide4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37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3.xml" ContentType="application/vnd.openxmlformats-officedocument.presentationml.slide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27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31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slides/slide39.xml" ContentType="application/vnd.openxmlformats-officedocument.presentationml.slide+xml"/>
  <Override PartName="/ppt/slides/slide32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38.xml" ContentType="application/vnd.openxmlformats-officedocument.presentationml.slide+xml"/>
  <Default Extension="pdf" ContentType="application/pdf"/>
  <Override PartName="/ppt/slides/slide19.xml" ContentType="application/vnd.openxmlformats-officedocument.presentationml.slide+xml"/>
  <Override PartName="/ppt/slides/slide41.xml" ContentType="application/vnd.openxmlformats-officedocument.presentationml.slide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313" r:id="rId2"/>
    <p:sldId id="315" r:id="rId3"/>
    <p:sldId id="316" r:id="rId4"/>
    <p:sldId id="277" r:id="rId5"/>
    <p:sldId id="278" r:id="rId6"/>
    <p:sldId id="287" r:id="rId7"/>
    <p:sldId id="279" r:id="rId8"/>
    <p:sldId id="280" r:id="rId9"/>
    <p:sldId id="281" r:id="rId10"/>
    <p:sldId id="289" r:id="rId11"/>
    <p:sldId id="282" r:id="rId12"/>
    <p:sldId id="283" r:id="rId13"/>
    <p:sldId id="284" r:id="rId14"/>
    <p:sldId id="288" r:id="rId15"/>
    <p:sldId id="285" r:id="rId16"/>
    <p:sldId id="286" r:id="rId17"/>
    <p:sldId id="298" r:id="rId18"/>
    <p:sldId id="299" r:id="rId19"/>
    <p:sldId id="300" r:id="rId20"/>
    <p:sldId id="301" r:id="rId21"/>
    <p:sldId id="302" r:id="rId22"/>
    <p:sldId id="303" r:id="rId23"/>
    <p:sldId id="304" r:id="rId24"/>
    <p:sldId id="305" r:id="rId25"/>
    <p:sldId id="306" r:id="rId26"/>
    <p:sldId id="307" r:id="rId27"/>
    <p:sldId id="308" r:id="rId28"/>
    <p:sldId id="309" r:id="rId29"/>
    <p:sldId id="310" r:id="rId30"/>
    <p:sldId id="270" r:id="rId31"/>
    <p:sldId id="263" r:id="rId32"/>
    <p:sldId id="291" r:id="rId33"/>
    <p:sldId id="257" r:id="rId34"/>
    <p:sldId id="276" r:id="rId35"/>
    <p:sldId id="267" r:id="rId36"/>
    <p:sldId id="311" r:id="rId37"/>
    <p:sldId id="259" r:id="rId38"/>
    <p:sldId id="273" r:id="rId39"/>
    <p:sldId id="265" r:id="rId40"/>
    <p:sldId id="294" r:id="rId41"/>
    <p:sldId id="261" r:id="rId42"/>
    <p:sldId id="274" r:id="rId43"/>
    <p:sldId id="317" r:id="rId44"/>
    <p:sldId id="312" r:id="rId4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95" d="100"/>
          <a:sy n="95" d="100"/>
        </p:scale>
        <p:origin x="-140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9" Type="http://schemas.openxmlformats.org/officeDocument/2006/relationships/slide" Target="slides/slide38.xml"/><Relationship Id="rId7" Type="http://schemas.openxmlformats.org/officeDocument/2006/relationships/slide" Target="slides/slide6.xml"/><Relationship Id="rId43" Type="http://schemas.openxmlformats.org/officeDocument/2006/relationships/slide" Target="slides/slide42.xml"/><Relationship Id="rId25" Type="http://schemas.openxmlformats.org/officeDocument/2006/relationships/slide" Target="slides/slide24.xml"/><Relationship Id="rId10" Type="http://schemas.openxmlformats.org/officeDocument/2006/relationships/slide" Target="slides/slide9.xml"/><Relationship Id="rId50" Type="http://schemas.openxmlformats.org/officeDocument/2006/relationships/tableStyles" Target="tableStyles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45" Type="http://schemas.openxmlformats.org/officeDocument/2006/relationships/slide" Target="slides/slide44.xml"/><Relationship Id="rId42" Type="http://schemas.openxmlformats.org/officeDocument/2006/relationships/slide" Target="slides/slide41.xml"/><Relationship Id="rId6" Type="http://schemas.openxmlformats.org/officeDocument/2006/relationships/slide" Target="slides/slide5.xml"/><Relationship Id="rId49" Type="http://schemas.openxmlformats.org/officeDocument/2006/relationships/theme" Target="theme/theme1.xml"/><Relationship Id="rId44" Type="http://schemas.openxmlformats.org/officeDocument/2006/relationships/slide" Target="slides/slide43.xml"/><Relationship Id="rId19" Type="http://schemas.openxmlformats.org/officeDocument/2006/relationships/slide" Target="slides/slide18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2" Type="http://schemas.openxmlformats.org/officeDocument/2006/relationships/slide" Target="slides/slide1.xml"/><Relationship Id="rId46" Type="http://schemas.openxmlformats.org/officeDocument/2006/relationships/printerSettings" Target="printerSettings/printerSettings1.bin"/><Relationship Id="rId35" Type="http://schemas.openxmlformats.org/officeDocument/2006/relationships/slide" Target="slides/slide34.xml"/><Relationship Id="rId31" Type="http://schemas.openxmlformats.org/officeDocument/2006/relationships/slide" Target="slides/slide30.xml"/><Relationship Id="rId34" Type="http://schemas.openxmlformats.org/officeDocument/2006/relationships/slide" Target="slides/slide33.xml"/><Relationship Id="rId40" Type="http://schemas.openxmlformats.org/officeDocument/2006/relationships/slide" Target="slides/slide39.xml"/><Relationship Id="rId36" Type="http://schemas.openxmlformats.org/officeDocument/2006/relationships/slide" Target="slides/slide35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47" Type="http://schemas.openxmlformats.org/officeDocument/2006/relationships/presProps" Target="presProps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12" Type="http://schemas.openxmlformats.org/officeDocument/2006/relationships/slide" Target="slides/slide11.xml"/><Relationship Id="rId3" Type="http://schemas.openxmlformats.org/officeDocument/2006/relationships/slide" Target="slides/slide2.xml"/><Relationship Id="rId23" Type="http://schemas.openxmlformats.org/officeDocument/2006/relationships/slide" Target="slides/slide22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29" Type="http://schemas.openxmlformats.org/officeDocument/2006/relationships/slide" Target="slides/slide28.xml"/><Relationship Id="rId16" Type="http://schemas.openxmlformats.org/officeDocument/2006/relationships/slide" Target="slides/slide15.xml"/><Relationship Id="rId33" Type="http://schemas.openxmlformats.org/officeDocument/2006/relationships/slide" Target="slides/slide32.xml"/><Relationship Id="rId41" Type="http://schemas.openxmlformats.org/officeDocument/2006/relationships/slide" Target="slides/slide4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2" Type="http://schemas.openxmlformats.org/officeDocument/2006/relationships/slide" Target="slides/slide21.xml"/><Relationship Id="rId21" Type="http://schemas.openxmlformats.org/officeDocument/2006/relationships/slide" Target="slides/slide2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99306-8062-7D4B-99F9-2DFE60F9058E}" type="datetimeFigureOut">
              <a:rPr lang="en-US" smtClean="0"/>
              <a:pPr/>
              <a:t>6/29/11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62E2B-31FC-7A44-B843-D84BE3FDC7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99306-8062-7D4B-99F9-2DFE60F9058E}" type="datetimeFigureOut">
              <a:rPr lang="en-US" smtClean="0"/>
              <a:pPr/>
              <a:t>6/29/11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62E2B-31FC-7A44-B843-D84BE3FDC7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99306-8062-7D4B-99F9-2DFE60F9058E}" type="datetimeFigureOut">
              <a:rPr lang="en-US" smtClean="0"/>
              <a:pPr/>
              <a:t>6/29/11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62E2B-31FC-7A44-B843-D84BE3FDC7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99306-8062-7D4B-99F9-2DFE60F9058E}" type="datetimeFigureOut">
              <a:rPr lang="en-US" smtClean="0"/>
              <a:pPr/>
              <a:t>6/29/11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62E2B-31FC-7A44-B843-D84BE3FDC7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99306-8062-7D4B-99F9-2DFE60F9058E}" type="datetimeFigureOut">
              <a:rPr lang="en-US" smtClean="0"/>
              <a:pPr/>
              <a:t>6/29/11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62E2B-31FC-7A44-B843-D84BE3FDC7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99306-8062-7D4B-99F9-2DFE60F9058E}" type="datetimeFigureOut">
              <a:rPr lang="en-US" smtClean="0"/>
              <a:pPr/>
              <a:t>6/29/11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62E2B-31FC-7A44-B843-D84BE3FDC7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99306-8062-7D4B-99F9-2DFE60F9058E}" type="datetimeFigureOut">
              <a:rPr lang="en-US" smtClean="0"/>
              <a:pPr/>
              <a:t>6/29/11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62E2B-31FC-7A44-B843-D84BE3FDC7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99306-8062-7D4B-99F9-2DFE60F9058E}" type="datetimeFigureOut">
              <a:rPr lang="en-US" smtClean="0"/>
              <a:pPr/>
              <a:t>6/29/11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62E2B-31FC-7A44-B843-D84BE3FDC7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99306-8062-7D4B-99F9-2DFE60F9058E}" type="datetimeFigureOut">
              <a:rPr lang="en-US" smtClean="0"/>
              <a:pPr/>
              <a:t>6/29/11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62E2B-31FC-7A44-B843-D84BE3FDC7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99306-8062-7D4B-99F9-2DFE60F9058E}" type="datetimeFigureOut">
              <a:rPr lang="en-US" smtClean="0"/>
              <a:pPr/>
              <a:t>6/29/11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62E2B-31FC-7A44-B843-D84BE3FDC7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99306-8062-7D4B-99F9-2DFE60F9058E}" type="datetimeFigureOut">
              <a:rPr lang="en-US" smtClean="0"/>
              <a:pPr/>
              <a:t>6/29/11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62E2B-31FC-7A44-B843-D84BE3FDC7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D99306-8062-7D4B-99F9-2DFE60F9058E}" type="datetimeFigureOut">
              <a:rPr lang="en-US" smtClean="0"/>
              <a:pPr/>
              <a:t>6/29/11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B62E2B-31FC-7A44-B843-D84BE3FDC75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4" Type="http://schemas.openxmlformats.org/officeDocument/2006/relationships/image" Target="../media/image13.jpeg"/><Relationship Id="rId4" Type="http://schemas.openxmlformats.org/officeDocument/2006/relationships/image" Target="../media/image3.png"/><Relationship Id="rId7" Type="http://schemas.openxmlformats.org/officeDocument/2006/relationships/image" Target="../media/image6.jpeg"/><Relationship Id="rId11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6" Type="http://schemas.openxmlformats.org/officeDocument/2006/relationships/image" Target="../media/image15.jpeg"/><Relationship Id="rId8" Type="http://schemas.openxmlformats.org/officeDocument/2006/relationships/image" Target="../media/image7.jpeg"/><Relationship Id="rId13" Type="http://schemas.openxmlformats.org/officeDocument/2006/relationships/image" Target="../media/image12.png"/><Relationship Id="rId10" Type="http://schemas.openxmlformats.org/officeDocument/2006/relationships/image" Target="../media/image9.jpeg"/><Relationship Id="rId5" Type="http://schemas.openxmlformats.org/officeDocument/2006/relationships/image" Target="../media/image4.jpeg"/><Relationship Id="rId15" Type="http://schemas.openxmlformats.org/officeDocument/2006/relationships/image" Target="../media/image14.jpeg"/><Relationship Id="rId12" Type="http://schemas.openxmlformats.org/officeDocument/2006/relationships/image" Target="../media/image11.jpeg"/><Relationship Id="rId2" Type="http://schemas.openxmlformats.org/officeDocument/2006/relationships/image" Target="../media/image1.jpeg"/><Relationship Id="rId9" Type="http://schemas.openxmlformats.org/officeDocument/2006/relationships/image" Target="../media/image8.png"/><Relationship Id="rId3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df"/><Relationship Id="rId3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image" Target="../media/image19.png"/><Relationship Id="rId1" Type="http://schemas.openxmlformats.org/officeDocument/2006/relationships/audio" Target="file://localhost/Users/lizvanlysal/Documents/Stritch/701/Institute%20Presentation/peter-gabriel-in-your-eyes.mp3" TargetMode="Externa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4.jpe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4" Type="http://schemas.openxmlformats.org/officeDocument/2006/relationships/image" Target="../media/image13.jpeg"/><Relationship Id="rId4" Type="http://schemas.openxmlformats.org/officeDocument/2006/relationships/image" Target="../media/image3.png"/><Relationship Id="rId7" Type="http://schemas.openxmlformats.org/officeDocument/2006/relationships/image" Target="../media/image6.jpeg"/><Relationship Id="rId11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6" Type="http://schemas.openxmlformats.org/officeDocument/2006/relationships/image" Target="../media/image15.jpeg"/><Relationship Id="rId8" Type="http://schemas.openxmlformats.org/officeDocument/2006/relationships/image" Target="../media/image7.jpeg"/><Relationship Id="rId13" Type="http://schemas.openxmlformats.org/officeDocument/2006/relationships/image" Target="../media/image12.png"/><Relationship Id="rId10" Type="http://schemas.openxmlformats.org/officeDocument/2006/relationships/image" Target="../media/image9.jpeg"/><Relationship Id="rId5" Type="http://schemas.openxmlformats.org/officeDocument/2006/relationships/image" Target="../media/image4.jpeg"/><Relationship Id="rId15" Type="http://schemas.openxmlformats.org/officeDocument/2006/relationships/image" Target="../media/image14.jpeg"/><Relationship Id="rId12" Type="http://schemas.openxmlformats.org/officeDocument/2006/relationships/image" Target="../media/image11.jpeg"/><Relationship Id="rId2" Type="http://schemas.openxmlformats.org/officeDocument/2006/relationships/image" Target="../media/image1.jpeg"/><Relationship Id="rId9" Type="http://schemas.openxmlformats.org/officeDocument/2006/relationships/image" Target="../media/image8.png"/><Relationship Id="rId3" Type="http://schemas.openxmlformats.org/officeDocument/2006/relationships/image" Target="../media/image2.jpe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TurnALifeAround.jpg"/>
          <p:cNvPicPr>
            <a:picLocks noChangeAspect="1"/>
          </p:cNvPicPr>
          <p:nvPr/>
        </p:nvPicPr>
        <p:blipFill>
          <a:blip r:embed="rId2"/>
          <a:srcRect l="9874" t="50658" r="10226" b="14346"/>
          <a:stretch>
            <a:fillRect/>
          </a:stretch>
        </p:blipFill>
        <p:spPr>
          <a:xfrm>
            <a:off x="11820835" y="9307059"/>
            <a:ext cx="2774454" cy="1625561"/>
          </a:xfrm>
          <a:prstGeom prst="rect">
            <a:avLst/>
          </a:prstGeom>
        </p:spPr>
      </p:pic>
      <p:pic>
        <p:nvPicPr>
          <p:cNvPr id="7" name="Picture 5" descr="leadershi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90255" y="4023821"/>
            <a:ext cx="2253180" cy="1513417"/>
          </a:xfrm>
          <a:prstGeom prst="rect">
            <a:avLst/>
          </a:prstGeom>
          <a:noFill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753115" y="4030171"/>
            <a:ext cx="2002810" cy="1500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http://coacheshotseat.com/coacheshotseatblog/wp-content/uploads/2011/05/JohnQ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745605" y="4030171"/>
            <a:ext cx="2009423" cy="1507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3755028" y="4030171"/>
            <a:ext cx="2009423" cy="1507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Relationships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527561" y="9363908"/>
            <a:ext cx="2389500" cy="1513407"/>
          </a:xfrm>
          <a:prstGeom prst="rect">
            <a:avLst/>
          </a:prstGeom>
        </p:spPr>
      </p:pic>
      <p:pic>
        <p:nvPicPr>
          <p:cNvPr id="9" name="Picture 2" descr="http://www.highere.com/wp-content/uploads/2010/12/coworkers-networking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9746502" y="8682327"/>
            <a:ext cx="2074333" cy="2074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9753115" y="5520305"/>
            <a:ext cx="2002810" cy="1502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7" descr="innovation 3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7667833" y="7081213"/>
            <a:ext cx="1249228" cy="1243676"/>
          </a:xfrm>
          <a:prstGeom prst="rect">
            <a:avLst/>
          </a:prstGeom>
          <a:noFill/>
        </p:spPr>
      </p:pic>
      <p:pic>
        <p:nvPicPr>
          <p:cNvPr id="12" name="Picture 11" descr="Creativity.jp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7076930" y="8529930"/>
            <a:ext cx="1753101" cy="483676"/>
          </a:xfrm>
          <a:prstGeom prst="rect">
            <a:avLst/>
          </a:prstGeom>
        </p:spPr>
      </p:pic>
      <p:pic>
        <p:nvPicPr>
          <p:cNvPr id="13" name="Picture 2" descr="http://www.parknshop.net/dudley12.jp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9746502" y="7022863"/>
            <a:ext cx="2009423" cy="1507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4561423" y="9330042"/>
            <a:ext cx="1971171" cy="1602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5" descr="service 5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7600792" y="5784888"/>
            <a:ext cx="1296323" cy="1296323"/>
          </a:xfrm>
          <a:prstGeom prst="rect">
            <a:avLst/>
          </a:prstGeom>
          <a:noFill/>
        </p:spPr>
      </p:pic>
      <p:pic>
        <p:nvPicPr>
          <p:cNvPr id="17" name="Picture 2" descr="http://thefoxisblack.com/blogimages/shawn-wolfe-ready-fire-aim-1.jpg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17542448" y="4023821"/>
            <a:ext cx="1354667" cy="1761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7" descr="eye.jp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-914400" y="0"/>
            <a:ext cx="10972800" cy="685800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330543" y="5471684"/>
            <a:ext cx="567334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Summer Institute 2011</a:t>
            </a:r>
          </a:p>
          <a:p>
            <a:r>
              <a:rPr lang="en-US" sz="2400" b="1" dirty="0" smtClean="0"/>
              <a:t>Through Our Eyes</a:t>
            </a:r>
          </a:p>
          <a:p>
            <a:r>
              <a:rPr lang="en-US" dirty="0" smtClean="0"/>
              <a:t>Marcus Arrington, Liz Gross, Mark Hansen &amp; </a:t>
            </a:r>
            <a:r>
              <a:rPr lang="en-US" dirty="0" err="1" smtClean="0"/>
              <a:t>Synthia</a:t>
            </a:r>
            <a:r>
              <a:rPr lang="en-US" dirty="0" smtClean="0"/>
              <a:t> Taylor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innovation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27692" y="-1"/>
            <a:ext cx="6934351" cy="690353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57200" y="274638"/>
            <a:ext cx="6526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 smtClean="0">
                <a:solidFill>
                  <a:srgbClr val="000000"/>
                </a:solidFill>
              </a:rPr>
              <a:t>7</a:t>
            </a:r>
            <a:endParaRPr lang="en-US" sz="72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advClick="0" advTm="20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reativit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335194"/>
            <a:ext cx="9144000" cy="252280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74638"/>
            <a:ext cx="6526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 smtClean="0">
                <a:solidFill>
                  <a:srgbClr val="000000"/>
                </a:solidFill>
              </a:rPr>
              <a:t>8</a:t>
            </a:r>
            <a:endParaRPr lang="en-US" sz="72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advClick="0" advTm="20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mtClean="0">
              <a:ea typeface="+mn-ea"/>
              <a:cs typeface="+mn-cs"/>
            </a:endParaRPr>
          </a:p>
        </p:txBody>
      </p:sp>
      <p:pic>
        <p:nvPicPr>
          <p:cNvPr id="15364" name="Picture 2" descr="http://www.parknshop.net/dudley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57200" y="274638"/>
            <a:ext cx="6526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 smtClean="0">
                <a:solidFill>
                  <a:schemeClr val="bg1"/>
                </a:solidFill>
              </a:rPr>
              <a:t>9</a:t>
            </a:r>
            <a:endParaRPr lang="en-US" sz="7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Click="0" advTm="20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28600" y="0"/>
            <a:ext cx="9372600" cy="76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457200" y="274638"/>
            <a:ext cx="112061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 smtClean="0">
                <a:solidFill>
                  <a:schemeClr val="bg1"/>
                </a:solidFill>
              </a:rPr>
              <a:t>10</a:t>
            </a:r>
            <a:endParaRPr lang="en-US" sz="7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Click="0" advTm="20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servic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0"/>
            <a:ext cx="6858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2428" y="274638"/>
            <a:ext cx="112061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 smtClean="0"/>
              <a:t>11</a:t>
            </a:r>
            <a:endParaRPr lang="en-US" sz="7200" dirty="0"/>
          </a:p>
        </p:txBody>
      </p:sp>
    </p:spTree>
  </p:cSld>
  <p:clrMapOvr>
    <a:masterClrMapping/>
  </p:clrMapOvr>
  <p:transition advClick="0" advTm="20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urnALifeAround.jpg"/>
          <p:cNvPicPr>
            <a:picLocks noChangeAspect="1"/>
          </p:cNvPicPr>
          <p:nvPr/>
        </p:nvPicPr>
        <p:blipFill>
          <a:blip r:embed="rId2"/>
          <a:srcRect l="9874" t="50658" r="10226" b="14346"/>
          <a:stretch>
            <a:fillRect/>
          </a:stretch>
        </p:blipFill>
        <p:spPr>
          <a:xfrm>
            <a:off x="-176714" y="-118494"/>
            <a:ext cx="9439250" cy="553048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05308"/>
            <a:ext cx="112061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 smtClean="0">
                <a:solidFill>
                  <a:schemeClr val="bg1"/>
                </a:solidFill>
              </a:rPr>
              <a:t>12</a:t>
            </a:r>
            <a:endParaRPr lang="en-US" sz="7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Click="0" advTm="20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6" name="Picture 2" descr="http://thefoxisblack.com/blogimages/shawn-wolfe-ready-fire-aim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43200" y="838200"/>
            <a:ext cx="38100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457200" y="274638"/>
            <a:ext cx="112061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 smtClean="0">
                <a:solidFill>
                  <a:srgbClr val="000000"/>
                </a:solidFill>
              </a:rPr>
              <a:t>13</a:t>
            </a:r>
            <a:endParaRPr lang="en-US" sz="72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advClick="0" advTm="2000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4580" name="Picture 2" descr="http://coacheshotseat.com/coacheshotseatblog/wp-content/uploads/2011/05/JohnQ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57200" y="274638"/>
            <a:ext cx="6526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 smtClean="0">
                <a:solidFill>
                  <a:schemeClr val="bg1"/>
                </a:solidFill>
              </a:rPr>
              <a:t>1</a:t>
            </a:r>
            <a:endParaRPr lang="en-US" sz="7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457200" y="274638"/>
            <a:ext cx="6526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 smtClean="0">
                <a:solidFill>
                  <a:schemeClr val="bg1"/>
                </a:solidFill>
              </a:rPr>
              <a:t>2</a:t>
            </a:r>
            <a:endParaRPr lang="en-US" sz="7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leadershi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" y="386561"/>
            <a:ext cx="9143971" cy="608489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57200" y="274638"/>
            <a:ext cx="6526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 smtClean="0">
                <a:solidFill>
                  <a:schemeClr val="bg1"/>
                </a:solidFill>
              </a:rPr>
              <a:t>3</a:t>
            </a:r>
            <a:endParaRPr lang="en-US" sz="7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350"/>
            <a:ext cx="9144000" cy="685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457200" y="381000"/>
            <a:ext cx="2286000" cy="94615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solidFill>
                  <a:schemeClr val="bg1"/>
                </a:solidFill>
              </a:rPr>
              <a:t>“It is plastic...”</a:t>
            </a:r>
            <a:endParaRPr lang="en-US"/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6248400" y="3962400"/>
            <a:ext cx="2895600" cy="830997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>
                <a:solidFill>
                  <a:schemeClr val="bg1"/>
                </a:solidFill>
              </a:rPr>
              <a:t>“not elastic.” </a:t>
            </a:r>
            <a:endParaRPr lang="en-US" dirty="0" smtClean="0">
              <a:solidFill>
                <a:schemeClr val="bg1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en-US" sz="2000" dirty="0" smtClean="0">
                <a:solidFill>
                  <a:schemeClr val="bg1"/>
                </a:solidFill>
              </a:rPr>
              <a:t>- Norman M. </a:t>
            </a:r>
            <a:r>
              <a:rPr lang="en-US" sz="2000" dirty="0" err="1" smtClean="0">
                <a:solidFill>
                  <a:schemeClr val="bg1"/>
                </a:solidFill>
              </a:rPr>
              <a:t>Doidge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Relationship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40" y="10"/>
            <a:ext cx="9130459" cy="578284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5182688"/>
            <a:ext cx="6526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 smtClean="0"/>
              <a:t>4</a:t>
            </a:r>
            <a:endParaRPr lang="en-US" sz="7200" dirty="0"/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www.highere.com/wp-content/uploads/2010/12/coworkers-networkin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705600" cy="670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7983357" y="274638"/>
            <a:ext cx="6526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 smtClean="0"/>
              <a:t>5</a:t>
            </a:r>
            <a:endParaRPr lang="en-US" sz="7200" dirty="0"/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457200" y="274638"/>
            <a:ext cx="6526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 smtClean="0">
                <a:solidFill>
                  <a:schemeClr val="bg1"/>
                </a:solidFill>
              </a:rPr>
              <a:t>6</a:t>
            </a:r>
            <a:endParaRPr lang="en-US" sz="7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innovation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27692" y="-1"/>
            <a:ext cx="6934351" cy="690353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57200" y="274638"/>
            <a:ext cx="6526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 smtClean="0">
                <a:solidFill>
                  <a:srgbClr val="000000"/>
                </a:solidFill>
              </a:rPr>
              <a:t>7</a:t>
            </a:r>
            <a:endParaRPr lang="en-US" sz="72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reativit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335194"/>
            <a:ext cx="9144000" cy="252280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74638"/>
            <a:ext cx="6526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 smtClean="0">
                <a:solidFill>
                  <a:srgbClr val="000000"/>
                </a:solidFill>
              </a:rPr>
              <a:t>8</a:t>
            </a:r>
            <a:endParaRPr lang="en-US" sz="72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mtClean="0">
              <a:ea typeface="+mn-ea"/>
              <a:cs typeface="+mn-cs"/>
            </a:endParaRPr>
          </a:p>
        </p:txBody>
      </p:sp>
      <p:pic>
        <p:nvPicPr>
          <p:cNvPr id="15364" name="Picture 2" descr="http://www.parknshop.net/dudley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57200" y="274638"/>
            <a:ext cx="6526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 smtClean="0">
                <a:solidFill>
                  <a:schemeClr val="bg1"/>
                </a:solidFill>
              </a:rPr>
              <a:t>9</a:t>
            </a:r>
            <a:endParaRPr lang="en-US" sz="7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28600" y="0"/>
            <a:ext cx="9372600" cy="76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457200" y="274638"/>
            <a:ext cx="112061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 smtClean="0">
                <a:solidFill>
                  <a:schemeClr val="bg1"/>
                </a:solidFill>
              </a:rPr>
              <a:t>10</a:t>
            </a:r>
            <a:endParaRPr lang="en-US" sz="7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servic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0"/>
            <a:ext cx="6858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96756" y="274638"/>
            <a:ext cx="112061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 smtClean="0"/>
              <a:t>11</a:t>
            </a:r>
            <a:endParaRPr lang="en-US" sz="7200" dirty="0"/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urnALifeAround.jpg"/>
          <p:cNvPicPr>
            <a:picLocks noChangeAspect="1"/>
          </p:cNvPicPr>
          <p:nvPr/>
        </p:nvPicPr>
        <p:blipFill>
          <a:blip r:embed="rId2"/>
          <a:srcRect l="9874" t="50658" r="10226" b="14346"/>
          <a:stretch>
            <a:fillRect/>
          </a:stretch>
        </p:blipFill>
        <p:spPr>
          <a:xfrm>
            <a:off x="-176714" y="-118494"/>
            <a:ext cx="9439250" cy="553048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05308"/>
            <a:ext cx="112061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 smtClean="0">
                <a:solidFill>
                  <a:schemeClr val="bg1"/>
                </a:solidFill>
              </a:rPr>
              <a:t>12</a:t>
            </a:r>
            <a:endParaRPr lang="en-US" sz="7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6" name="Picture 2" descr="http://thefoxisblack.com/blogimages/shawn-wolfe-ready-fire-aim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43200" y="838200"/>
            <a:ext cx="38100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457200" y="274638"/>
            <a:ext cx="112061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 smtClean="0">
                <a:solidFill>
                  <a:srgbClr val="000000"/>
                </a:solidFill>
              </a:rPr>
              <a:t>13</a:t>
            </a:r>
            <a:endParaRPr lang="en-US" sz="72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resentation Worksheet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922318" y="188771"/>
            <a:ext cx="5299364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coacheshotseat.com/coacheshotseatblog/wp-content/uploads/2011/05/JohnQ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Title 1"/>
          <p:cNvSpPr>
            <a:spLocks noGrp="1"/>
          </p:cNvSpPr>
          <p:nvPr>
            <p:ph type="title"/>
          </p:nvPr>
        </p:nvSpPr>
        <p:spPr>
          <a:xfrm>
            <a:off x="0" y="3200400"/>
            <a:ext cx="9144000" cy="2316163"/>
          </a:xfrm>
        </p:spPr>
        <p:txBody>
          <a:bodyPr>
            <a:normAutofit fontScale="90000"/>
          </a:bodyPr>
          <a:lstStyle/>
          <a:p>
            <a:r>
              <a:rPr lang="en-US" b="1">
                <a:solidFill>
                  <a:schemeClr val="bg1"/>
                </a:solidFill>
              </a:rPr>
              <a:t>“If your actions inspire others to dream more, do more and become more, you are a leader.”</a:t>
            </a:r>
            <a:br>
              <a:rPr lang="en-US" b="1">
                <a:solidFill>
                  <a:schemeClr val="bg1"/>
                </a:solidFill>
              </a:rPr>
            </a:br>
            <a:r>
              <a:rPr lang="en-US" b="1">
                <a:solidFill>
                  <a:schemeClr val="bg1"/>
                </a:solidFill>
              </a:rPr>
              <a:t>-John Quincy Adams </a:t>
            </a:r>
            <a:endParaRPr lang="en-US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228600" y="228600"/>
            <a:ext cx="5791200" cy="976313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solidFill>
                  <a:schemeClr val="bg1"/>
                </a:solidFill>
              </a:rPr>
              <a:t>“Touch trumps technology” </a:t>
            </a:r>
          </a:p>
          <a:p>
            <a:pPr algn="ctr">
              <a:spcBef>
                <a:spcPct val="50000"/>
              </a:spcBef>
            </a:pPr>
            <a:r>
              <a:rPr lang="en-US" sz="2000">
                <a:solidFill>
                  <a:schemeClr val="bg1"/>
                </a:solidFill>
              </a:rPr>
              <a:t>- Joe Sweeney (2011)</a:t>
            </a: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2286000" y="5257800"/>
            <a:ext cx="6629400" cy="677108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bg1"/>
                </a:solidFill>
              </a:rPr>
              <a:t>“People need leaders to know three things…Belonging, Love and Be Loved, Life has Meaning” </a:t>
            </a:r>
            <a:r>
              <a:rPr lang="en-US" sz="2000" dirty="0" smtClean="0">
                <a:solidFill>
                  <a:schemeClr val="bg1"/>
                </a:solidFill>
              </a:rPr>
              <a:t>- Joe Sweeney (2011)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leadershi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" y="386561"/>
            <a:ext cx="9143971" cy="6084898"/>
          </a:xfrm>
          <a:prstGeom prst="rect">
            <a:avLst/>
          </a:prstGeom>
          <a:noFill/>
        </p:spPr>
      </p:pic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0" y="457200"/>
            <a:ext cx="44958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Leadership creates security in organizations through lived-values and responsiveness to the needs of collaborators.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Relationship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40" y="10"/>
            <a:ext cx="9130459" cy="578284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7737" y="5041601"/>
            <a:ext cx="226857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LEADERSHIP</a:t>
            </a:r>
            <a:endParaRPr lang="en-US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7737" y="5621864"/>
            <a:ext cx="90762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“We’re in the relationship business, we just happen to sell groceries.” – Dave </a:t>
            </a:r>
            <a:r>
              <a:rPr lang="en-US" sz="2000" dirty="0" err="1" smtClean="0"/>
              <a:t>Skogen</a:t>
            </a:r>
            <a:endParaRPr lang="en-US" sz="2000" dirty="0" smtClean="0"/>
          </a:p>
          <a:p>
            <a:r>
              <a:rPr lang="en-US" sz="2000" dirty="0" smtClean="0"/>
              <a:t>“Business [leadership</a:t>
            </a:r>
            <a:r>
              <a:rPr lang="en-US" sz="2000" dirty="0"/>
              <a:t>]</a:t>
            </a:r>
            <a:r>
              <a:rPr lang="en-US" sz="2000" dirty="0" smtClean="0"/>
              <a:t> is more about managing relationships than making money</a:t>
            </a:r>
          </a:p>
          <a:p>
            <a:r>
              <a:rPr lang="en-US" sz="2000" dirty="0" smtClean="0"/>
              <a:t>or building products.” – Joe Sweeney</a:t>
            </a:r>
            <a:endParaRPr lang="en-US" sz="2000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www.highere.com/wp-content/uploads/2010/12/coworkers-networkin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705600" cy="670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Title 1"/>
          <p:cNvSpPr>
            <a:spLocks noGrp="1"/>
          </p:cNvSpPr>
          <p:nvPr>
            <p:ph type="title"/>
          </p:nvPr>
        </p:nvSpPr>
        <p:spPr>
          <a:xfrm>
            <a:off x="3233550" y="152400"/>
            <a:ext cx="6553200" cy="1417638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/>
              <a:t>Are you giving or receiving? Listening or talking?</a:t>
            </a:r>
          </a:p>
        </p:txBody>
      </p:sp>
      <p:sp>
        <p:nvSpPr>
          <p:cNvPr id="23556" name="Content Placeholder 2"/>
          <p:cNvSpPr>
            <a:spLocks noGrp="1"/>
          </p:cNvSpPr>
          <p:nvPr>
            <p:ph idx="1"/>
          </p:nvPr>
        </p:nvSpPr>
        <p:spPr>
          <a:xfrm>
            <a:off x="5638800" y="1600200"/>
            <a:ext cx="3048000" cy="4525963"/>
          </a:xfrm>
        </p:spPr>
        <p:txBody>
          <a:bodyPr/>
          <a:lstStyle/>
          <a:p>
            <a:r>
              <a:rPr lang="en-US"/>
              <a:t>Joe Sweeney - Networking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0" y="0"/>
            <a:ext cx="3048000" cy="283686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bg1"/>
                </a:solidFill>
              </a:rPr>
              <a:t>“I believe we can change the world if we start listening to one another again.” - </a:t>
            </a:r>
            <a:r>
              <a:rPr lang="en-US" sz="2000" i="1">
                <a:solidFill>
                  <a:schemeClr val="bg1"/>
                </a:solidFill>
              </a:rPr>
              <a:t>Turning Toward One Another, </a:t>
            </a:r>
            <a:r>
              <a:rPr lang="en-US" sz="2000">
                <a:solidFill>
                  <a:schemeClr val="bg1"/>
                </a:solidFill>
              </a:rPr>
              <a:t>Margaret Wheatley, 2009</a:t>
            </a:r>
          </a:p>
        </p:txBody>
      </p:sp>
      <p:sp>
        <p:nvSpPr>
          <p:cNvPr id="14340" name="Text Box 5"/>
          <p:cNvSpPr txBox="1">
            <a:spLocks noChangeArrowheads="1"/>
          </p:cNvSpPr>
          <p:nvPr/>
        </p:nvSpPr>
        <p:spPr bwMode="auto">
          <a:xfrm>
            <a:off x="0" y="5607050"/>
            <a:ext cx="3048000" cy="125095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bg1"/>
                </a:solidFill>
              </a:rPr>
              <a:t>“There is no single answer to anything” </a:t>
            </a:r>
            <a:r>
              <a:rPr lang="en-US" sz="2000">
                <a:solidFill>
                  <a:schemeClr val="bg1"/>
                </a:solidFill>
              </a:rPr>
              <a:t>- Chic Dambach (2011)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14341" name="Text Box 6"/>
          <p:cNvSpPr txBox="1">
            <a:spLocks noChangeArrowheads="1"/>
          </p:cNvSpPr>
          <p:nvPr/>
        </p:nvSpPr>
        <p:spPr bwMode="auto">
          <a:xfrm>
            <a:off x="533400" y="3429000"/>
            <a:ext cx="4419600" cy="125095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bg1"/>
                </a:solidFill>
              </a:rPr>
              <a:t>“You don’t have the corner on truth” </a:t>
            </a:r>
            <a:r>
              <a:rPr lang="en-US" sz="2000">
                <a:solidFill>
                  <a:schemeClr val="bg1"/>
                </a:solidFill>
              </a:rPr>
              <a:t>- Nancy Stanford-Blair (2011)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innovation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6337" y="-1"/>
            <a:ext cx="6934351" cy="6903531"/>
          </a:xfrm>
          <a:prstGeom prst="rect">
            <a:avLst/>
          </a:prstGeom>
          <a:noFill/>
        </p:spPr>
      </p:pic>
      <p:sp>
        <p:nvSpPr>
          <p:cNvPr id="3" name="Rectangle 5"/>
          <p:cNvSpPr txBox="1">
            <a:spLocks noChangeArrowheads="1"/>
          </p:cNvSpPr>
          <p:nvPr/>
        </p:nvSpPr>
        <p:spPr bwMode="auto">
          <a:xfrm>
            <a:off x="350040" y="262309"/>
            <a:ext cx="3197811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Learning happens because both leaders and collaborators care enough to listen.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reativit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335194"/>
            <a:ext cx="9144000" cy="252280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797351" y="254000"/>
            <a:ext cx="194456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LEARNING</a:t>
            </a:r>
            <a:endParaRPr lang="en-US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0" y="1030121"/>
            <a:ext cx="8741914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/>
              <a:t>“People connected to groups beyond their own can expect to find themselves delivering valuable ideas, seeming to be gifted with creativity. This is not creativity born of deep intellectual ability</a:t>
            </a:r>
            <a:r>
              <a:rPr lang="en-US" sz="2000" dirty="0" smtClean="0"/>
              <a:t>. It </a:t>
            </a:r>
            <a:r>
              <a:rPr lang="en-US" sz="2000" dirty="0"/>
              <a:t>is creativity as an import-export business.</a:t>
            </a:r>
            <a:r>
              <a:rPr lang="en-US" sz="2000" dirty="0" smtClean="0"/>
              <a:t>”</a:t>
            </a:r>
          </a:p>
          <a:p>
            <a:pPr algn="r"/>
            <a:r>
              <a:rPr lang="en-US" sz="2000" dirty="0" smtClean="0"/>
              <a:t>-Burt, as cited in </a:t>
            </a:r>
            <a:r>
              <a:rPr lang="en-US" sz="2000" i="1" dirty="0" smtClean="0"/>
              <a:t>Here Comes Everybody</a:t>
            </a:r>
            <a:r>
              <a:rPr lang="en-US" sz="2000" dirty="0" smtClean="0"/>
              <a:t> by Clay </a:t>
            </a:r>
            <a:r>
              <a:rPr lang="en-US" sz="2000" dirty="0" err="1" smtClean="0"/>
              <a:t>Shirky</a:t>
            </a:r>
            <a:endParaRPr lang="en-US" sz="2000" dirty="0" smtClean="0"/>
          </a:p>
          <a:p>
            <a:pPr algn="r"/>
            <a:endParaRPr lang="en-US" sz="2000" dirty="0" smtClean="0"/>
          </a:p>
          <a:p>
            <a:pPr algn="r"/>
            <a:r>
              <a:rPr lang="en-US" sz="2000" dirty="0" smtClean="0"/>
              <a:t>“Learning </a:t>
            </a:r>
            <a:r>
              <a:rPr lang="en-US" sz="2000" dirty="0"/>
              <a:t>is critical</a:t>
            </a:r>
            <a:r>
              <a:rPr lang="en-US" sz="2000" dirty="0" smtClean="0"/>
              <a:t>. </a:t>
            </a:r>
            <a:r>
              <a:rPr lang="en-US" sz="2000" dirty="0"/>
              <a:t>Keep reading.</a:t>
            </a:r>
            <a:r>
              <a:rPr lang="en-US" sz="2000" dirty="0" smtClean="0"/>
              <a:t> Listen to and seek out </a:t>
            </a:r>
            <a:r>
              <a:rPr lang="en-US" sz="2000" dirty="0"/>
              <a:t>people who are smarter than </a:t>
            </a:r>
            <a:r>
              <a:rPr lang="en-US" sz="2000" dirty="0" smtClean="0"/>
              <a:t>you.”</a:t>
            </a:r>
          </a:p>
          <a:p>
            <a:pPr algn="r"/>
            <a:r>
              <a:rPr lang="en-US" sz="2000" dirty="0" smtClean="0"/>
              <a:t>-Gregg </a:t>
            </a:r>
            <a:r>
              <a:rPr lang="en-US" sz="2000" dirty="0" err="1" smtClean="0"/>
              <a:t>McManners</a:t>
            </a:r>
            <a:r>
              <a:rPr lang="en-US" sz="2000" dirty="0" smtClean="0"/>
              <a:t>, Director, Monona Terrace</a:t>
            </a:r>
          </a:p>
          <a:p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mtClean="0">
              <a:ea typeface="+mn-ea"/>
              <a:cs typeface="+mn-cs"/>
            </a:endParaRPr>
          </a:p>
        </p:txBody>
      </p:sp>
      <p:pic>
        <p:nvPicPr>
          <p:cNvPr id="16388" name="Picture 2" descr="http://www.parknshop.net/dudley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TextBox 4"/>
          <p:cNvSpPr txBox="1">
            <a:spLocks noChangeArrowheads="1"/>
          </p:cNvSpPr>
          <p:nvPr/>
        </p:nvSpPr>
        <p:spPr bwMode="auto">
          <a:xfrm>
            <a:off x="3048000" y="5943600"/>
            <a:ext cx="27432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4000">
                <a:solidFill>
                  <a:schemeClr val="bg1"/>
                </a:solidFill>
                <a:latin typeface="Calibri" charset="0"/>
              </a:rPr>
              <a:t>10 Tile Rule</a:t>
            </a:r>
          </a:p>
        </p:txBody>
      </p:sp>
      <p:sp>
        <p:nvSpPr>
          <p:cNvPr id="6" name="Down Arrow 5"/>
          <p:cNvSpPr/>
          <p:nvPr/>
        </p:nvSpPr>
        <p:spPr>
          <a:xfrm>
            <a:off x="4114800" y="3733800"/>
            <a:ext cx="457200" cy="914400"/>
          </a:xfrm>
          <a:prstGeom prst="downArrow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1440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180181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solidFill>
                  <a:schemeClr val="bg1"/>
                </a:solidFill>
                <a:latin typeface="Times New Roman" charset="0"/>
              </a:rPr>
              <a:t>“Volunteer the underserved.” </a:t>
            </a:r>
            <a:r>
              <a:rPr lang="en-US" sz="2000">
                <a:solidFill>
                  <a:schemeClr val="bg1"/>
                </a:solidFill>
                <a:latin typeface="Times New Roman" charset="0"/>
              </a:rPr>
              <a:t>- Gary Mueller</a:t>
            </a:r>
            <a:endParaRPr lang="en-US">
              <a:solidFill>
                <a:schemeClr val="bg1"/>
              </a:solidFill>
              <a:latin typeface="Times New Roman" charset="0"/>
            </a:endParaRPr>
          </a:p>
          <a:p>
            <a:pPr algn="ctr">
              <a:spcBef>
                <a:spcPct val="50000"/>
              </a:spcBef>
            </a:pPr>
            <a:r>
              <a:rPr lang="en-US">
                <a:solidFill>
                  <a:schemeClr val="bg1"/>
                </a:solidFill>
                <a:latin typeface="Times New Roman" charset="0"/>
              </a:rPr>
              <a:t>“Make a commitment to peace.” </a:t>
            </a:r>
            <a:r>
              <a:rPr lang="en-US" sz="2000">
                <a:solidFill>
                  <a:schemeClr val="bg1"/>
                </a:solidFill>
                <a:latin typeface="Times New Roman" charset="0"/>
              </a:rPr>
              <a:t>- Chic Dambach</a:t>
            </a:r>
            <a:endParaRPr lang="en-US">
              <a:solidFill>
                <a:schemeClr val="bg1"/>
              </a:solidFill>
              <a:latin typeface="Times New Roman" charset="0"/>
            </a:endParaRPr>
          </a:p>
          <a:p>
            <a:pPr algn="ctr">
              <a:spcBef>
                <a:spcPct val="50000"/>
              </a:spcBef>
            </a:pPr>
            <a:r>
              <a:rPr lang="en-US">
                <a:solidFill>
                  <a:schemeClr val="bg1"/>
                </a:solidFill>
                <a:latin typeface="Times New Roman" charset="0"/>
              </a:rPr>
              <a:t>“Chief = servant to the people.” </a:t>
            </a:r>
            <a:r>
              <a:rPr lang="en-US" sz="2000">
                <a:solidFill>
                  <a:schemeClr val="bg1"/>
                </a:solidFill>
                <a:latin typeface="Times New Roman" charset="0"/>
              </a:rPr>
              <a:t>- Rick Gonzalez</a:t>
            </a:r>
            <a:r>
              <a:rPr lang="en-US">
                <a:solidFill>
                  <a:schemeClr val="bg1"/>
                </a:solidFill>
                <a:latin typeface="Times New Roman" charset="0"/>
              </a:rPr>
              <a:t> 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`</a:t>
            </a:r>
            <a:endParaRPr lang="en-US" dirty="0"/>
          </a:p>
        </p:txBody>
      </p:sp>
      <p:pic>
        <p:nvPicPr>
          <p:cNvPr id="24580" name="Picture 2" descr="http://coacheshotseat.com/coacheshotseatblog/wp-content/uploads/2011/05/JohnQ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57200" y="274638"/>
            <a:ext cx="6526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 smtClean="0">
                <a:solidFill>
                  <a:schemeClr val="bg1"/>
                </a:solidFill>
              </a:rPr>
              <a:t>1</a:t>
            </a:r>
            <a:endParaRPr lang="en-US" sz="7200" dirty="0">
              <a:solidFill>
                <a:schemeClr val="bg1"/>
              </a:solidFill>
            </a:endParaRPr>
          </a:p>
        </p:txBody>
      </p:sp>
      <p:pic>
        <p:nvPicPr>
          <p:cNvPr id="8" name="peter-gabriel-in-your-eyes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686800" y="6358766"/>
            <a:ext cx="282575" cy="282575"/>
          </a:xfrm>
          <a:prstGeom prst="rect">
            <a:avLst/>
          </a:prstGeom>
        </p:spPr>
      </p:pic>
    </p:spTree>
  </p:cSld>
  <p:clrMapOvr>
    <a:masterClrMapping/>
  </p:clrMapOvr>
  <p:transition advClick="0" advTm="20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servic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40680" y="-27616"/>
            <a:ext cx="6988044" cy="6988044"/>
          </a:xfrm>
          <a:prstGeom prst="rect">
            <a:avLst/>
          </a:prstGeom>
          <a:noFill/>
        </p:spPr>
      </p:pic>
      <p:sp>
        <p:nvSpPr>
          <p:cNvPr id="3" name="Rectangle 5"/>
          <p:cNvSpPr txBox="1">
            <a:spLocks noChangeArrowheads="1"/>
          </p:cNvSpPr>
          <p:nvPr/>
        </p:nvSpPr>
        <p:spPr bwMode="auto">
          <a:xfrm>
            <a:off x="0" y="1615264"/>
            <a:ext cx="2440680" cy="4045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Service is best when the aim is to ensure justice for all stakeholders.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urnALifeAround.jpg"/>
          <p:cNvPicPr>
            <a:picLocks noChangeAspect="1"/>
          </p:cNvPicPr>
          <p:nvPr/>
        </p:nvPicPr>
        <p:blipFill>
          <a:blip r:embed="rId2"/>
          <a:srcRect l="9874" t="50658" r="10226" b="14346"/>
          <a:stretch>
            <a:fillRect/>
          </a:stretch>
        </p:blipFill>
        <p:spPr>
          <a:xfrm>
            <a:off x="-176714" y="-118494"/>
            <a:ext cx="9439250" cy="553048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72526" y="5378126"/>
            <a:ext cx="157426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SERVICE</a:t>
            </a:r>
            <a:endParaRPr lang="en-US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72526" y="5892792"/>
            <a:ext cx="88053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“Do what you can with what you have; but do it today.”</a:t>
            </a:r>
          </a:p>
          <a:p>
            <a:r>
              <a:rPr lang="en-US" sz="2000" dirty="0" smtClean="0"/>
              <a:t> – Gary Mueller, Serve Marketing</a:t>
            </a:r>
            <a:endParaRPr lang="en-US" sz="2000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6" name="Picture 2" descr="http://thefoxisblack.com/blogimages/shawn-wolfe-ready-fire-aim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43200" y="838200"/>
            <a:ext cx="38100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TurnALifeAround.jpg"/>
          <p:cNvPicPr>
            <a:picLocks noChangeAspect="1"/>
          </p:cNvPicPr>
          <p:nvPr/>
        </p:nvPicPr>
        <p:blipFill>
          <a:blip r:embed="rId2"/>
          <a:srcRect l="9874" t="50658" r="10226" b="14346"/>
          <a:stretch>
            <a:fillRect/>
          </a:stretch>
        </p:blipFill>
        <p:spPr>
          <a:xfrm>
            <a:off x="11820835" y="9307059"/>
            <a:ext cx="2774454" cy="1625561"/>
          </a:xfrm>
          <a:prstGeom prst="rect">
            <a:avLst/>
          </a:prstGeom>
        </p:spPr>
      </p:pic>
      <p:pic>
        <p:nvPicPr>
          <p:cNvPr id="7" name="Picture 5" descr="leadershi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90255" y="4023821"/>
            <a:ext cx="2253180" cy="1513417"/>
          </a:xfrm>
          <a:prstGeom prst="rect">
            <a:avLst/>
          </a:prstGeom>
          <a:noFill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753115" y="4030171"/>
            <a:ext cx="2002810" cy="1500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http://coacheshotseat.com/coacheshotseatblog/wp-content/uploads/2011/05/JohnQ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745605" y="4030171"/>
            <a:ext cx="2009423" cy="1507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3755028" y="4030171"/>
            <a:ext cx="2009423" cy="1507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Relationships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527561" y="9363908"/>
            <a:ext cx="2389500" cy="1513407"/>
          </a:xfrm>
          <a:prstGeom prst="rect">
            <a:avLst/>
          </a:prstGeom>
        </p:spPr>
      </p:pic>
      <p:pic>
        <p:nvPicPr>
          <p:cNvPr id="9" name="Picture 2" descr="http://www.highere.com/wp-content/uploads/2010/12/coworkers-networking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9746502" y="8682327"/>
            <a:ext cx="2074333" cy="2074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9753115" y="5520305"/>
            <a:ext cx="2002810" cy="1502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7" descr="innovation 3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7667833" y="7081213"/>
            <a:ext cx="1249228" cy="1243676"/>
          </a:xfrm>
          <a:prstGeom prst="rect">
            <a:avLst/>
          </a:prstGeom>
          <a:noFill/>
        </p:spPr>
      </p:pic>
      <p:pic>
        <p:nvPicPr>
          <p:cNvPr id="12" name="Picture 11" descr="Creativity.jp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7076930" y="8529930"/>
            <a:ext cx="1753101" cy="483676"/>
          </a:xfrm>
          <a:prstGeom prst="rect">
            <a:avLst/>
          </a:prstGeom>
        </p:spPr>
      </p:pic>
      <p:pic>
        <p:nvPicPr>
          <p:cNvPr id="13" name="Picture 2" descr="http://www.parknshop.net/dudley12.jp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9746502" y="7022863"/>
            <a:ext cx="2009423" cy="1507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4561423" y="9330042"/>
            <a:ext cx="1971171" cy="1602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5" descr="service 5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7600792" y="5784888"/>
            <a:ext cx="1296323" cy="1296323"/>
          </a:xfrm>
          <a:prstGeom prst="rect">
            <a:avLst/>
          </a:prstGeom>
          <a:noFill/>
        </p:spPr>
      </p:pic>
      <p:pic>
        <p:nvPicPr>
          <p:cNvPr id="17" name="Picture 2" descr="http://thefoxisblack.com/blogimages/shawn-wolfe-ready-fire-aim-1.jpg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17542448" y="4023821"/>
            <a:ext cx="1354667" cy="1761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7" descr="eye.jp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-914400" y="0"/>
            <a:ext cx="10972800" cy="685800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330543" y="5471684"/>
            <a:ext cx="310343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Summer Institute 2011</a:t>
            </a:r>
          </a:p>
          <a:p>
            <a:r>
              <a:rPr lang="en-US" sz="2400" b="1" dirty="0" smtClean="0"/>
              <a:t>Through</a:t>
            </a:r>
            <a:r>
              <a:rPr lang="en-US" sz="2400" b="1" dirty="0" smtClean="0"/>
              <a:t> Your Eyes</a:t>
            </a:r>
            <a:endParaRPr lang="en-US" sz="2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eedbac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046134" y="174135"/>
            <a:ext cx="389301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Tell us what you think.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457200" y="274638"/>
            <a:ext cx="6526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 smtClean="0">
                <a:solidFill>
                  <a:schemeClr val="bg1"/>
                </a:solidFill>
              </a:rPr>
              <a:t>2</a:t>
            </a:r>
            <a:endParaRPr lang="en-US" sz="7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Click="0" advTm="20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leadershi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" y="386561"/>
            <a:ext cx="9143971" cy="608489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57200" y="274638"/>
            <a:ext cx="6526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 smtClean="0">
                <a:solidFill>
                  <a:schemeClr val="bg1"/>
                </a:solidFill>
              </a:rPr>
              <a:t>3</a:t>
            </a:r>
            <a:endParaRPr lang="en-US" sz="7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Click="0" advTm="20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Relationship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40" y="10"/>
            <a:ext cx="9130459" cy="578284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5182688"/>
            <a:ext cx="6526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 smtClean="0"/>
              <a:t>4</a:t>
            </a:r>
            <a:endParaRPr lang="en-US" sz="7200" dirty="0"/>
          </a:p>
        </p:txBody>
      </p:sp>
    </p:spTree>
  </p:cSld>
  <p:clrMapOvr>
    <a:masterClrMapping/>
  </p:clrMapOvr>
  <p:transition advClick="0" advTm="20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www.highere.com/wp-content/uploads/2010/12/coworkers-networkin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705600" cy="670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7983357" y="274638"/>
            <a:ext cx="6526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 smtClean="0"/>
              <a:t>5</a:t>
            </a:r>
            <a:endParaRPr lang="en-US" sz="7200" dirty="0"/>
          </a:p>
        </p:txBody>
      </p:sp>
    </p:spTree>
  </p:cSld>
  <p:clrMapOvr>
    <a:masterClrMapping/>
  </p:clrMapOvr>
  <p:transition advClick="0" advTm="20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457200" y="274638"/>
            <a:ext cx="6526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 smtClean="0">
                <a:solidFill>
                  <a:schemeClr val="bg1"/>
                </a:solidFill>
              </a:rPr>
              <a:t>6</a:t>
            </a:r>
            <a:endParaRPr lang="en-US" sz="7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Click="0" advTm="20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1285</TotalTime>
  <Words>442</Words>
  <Application>Microsoft Macintosh PowerPoint</Application>
  <PresentationFormat>On-screen Show (4:3)</PresentationFormat>
  <Paragraphs>65</Paragraphs>
  <Slides>44</Slides>
  <Notes>0</Notes>
  <HiddenSlides>0</HiddenSlides>
  <MMClips>1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5" baseType="lpstr">
      <vt:lpstr>Office Theme</vt:lpstr>
      <vt:lpstr>Slide 1</vt:lpstr>
      <vt:lpstr>Slide 2</vt:lpstr>
      <vt:lpstr>Slide 3</vt:lpstr>
      <vt:lpstr>`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“If your actions inspire others to dream more, do more and become more, you are a leader.” -John Quincy Adams </vt:lpstr>
      <vt:lpstr>Slide 31</vt:lpstr>
      <vt:lpstr>Slide 32</vt:lpstr>
      <vt:lpstr>Slide 33</vt:lpstr>
      <vt:lpstr>Are you giving or receiving? Listening or talking?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Elizabeth Van Lysal</dc:creator>
  <cp:lastModifiedBy>Elizabeth Van Lysal</cp:lastModifiedBy>
  <cp:revision>25</cp:revision>
  <dcterms:created xsi:type="dcterms:W3CDTF">2011-06-29T19:20:34Z</dcterms:created>
  <dcterms:modified xsi:type="dcterms:W3CDTF">2011-06-30T13:36:39Z</dcterms:modified>
</cp:coreProperties>
</file>